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231C1C0-2EE4-4547-9B74-8C7A9D1E24F6}">
  <a:tblStyle styleId="{7231C1C0-2EE4-4547-9B74-8C7A9D1E24F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4" Type="http://schemas.openxmlformats.org/officeDocument/2006/relationships/slide" Target="slides/slide8.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gif>
</file>

<file path=ppt/media/image10.gif>
</file>

<file path=ppt/media/image2.png>
</file>

<file path=ppt/media/image3.png>
</file>

<file path=ppt/media/image4.gif>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b0302f0b0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b0302f0b0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ms3, w</a:t>
            </a:r>
            <a:r>
              <a:rPr lang="en"/>
              <a:t>e tried both directions we mentioned in our last presentation: </a:t>
            </a:r>
            <a:r>
              <a:rPr lang="en">
                <a:solidFill>
                  <a:schemeClr val="dk1"/>
                </a:solidFill>
              </a:rPr>
              <a:t>improving current method, </a:t>
            </a:r>
            <a:r>
              <a:rPr lang="en"/>
              <a:t>pose to image translation. We had both successes and failures in our attempts.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af47131d6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af47131d6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first spend the first two days in the direction of pose to image translation. Through literature review, we found the video-to-video synthesis paper, which does image translation in different domains. One of its application is showcased on the right. We want to take advantage of their pose to body pipeline and train our own model. However, we need to first obtain 2D pose from video for our training data. This typically is done through OpenPose. We had a hard time installing the code on our server since it requires a gui and ours is a headless one. So we moved on from this direction.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b0302f0b03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b0302f0b03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our first direction, we want to start off with an observation we made in our previous results. That is, in comparison to real videos, our generation seems not well articulated and do not have typical ballet poses.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But a simple question we overlooked was: does the network even understand we’re supposed to generate ballet from the music?</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A question we asked immediately is that whether this is because our model did not pick up the salient features in ballet dance or have trouble retrieving those? We designed a series of ablation for this.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b0302f0b03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b0302f0b03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Being able to classify music style is important also because we heavily use the features we obtained from the classification in our network. To make sure those features are the salient ones, we want to ensure we do well in differentiating different types of music, aka the classification task here. However, after running evaluation, we see that the overall accuracy is quite low for a three-way classification.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b0302f0b0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b0302f0b0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interesting thing we discover is how the dance generation is very much dependent on the initial pose.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b0302f0b03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b0302f0b03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b0302f0b03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b0302f0b03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f47131d6a_0_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af47131d6a_0_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gif"/><Relationship Id="rId4" Type="http://schemas.openxmlformats.org/officeDocument/2006/relationships/image" Target="../media/image4.gif"/><Relationship Id="rId5" Type="http://schemas.openxmlformats.org/officeDocument/2006/relationships/image" Target="../media/image1.gif"/><Relationship Id="rId6" Type="http://schemas.openxmlformats.org/officeDocument/2006/relationships/image" Target="../media/image8.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gif"/><Relationship Id="rId4"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411750"/>
            <a:ext cx="8520600" cy="13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Dancing to Music</a:t>
            </a:r>
            <a:endParaRPr sz="3600"/>
          </a:p>
        </p:txBody>
      </p:sp>
      <p:sp>
        <p:nvSpPr>
          <p:cNvPr id="55" name="Google Shape;55;p13"/>
          <p:cNvSpPr txBox="1"/>
          <p:nvPr/>
        </p:nvSpPr>
        <p:spPr>
          <a:xfrm>
            <a:off x="1430850" y="4041050"/>
            <a:ext cx="62823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Han Yan, Weiyu Du</a:t>
            </a:r>
            <a:endParaRPr sz="1800"/>
          </a:p>
          <a:p>
            <a:pPr indent="0" lvl="0" marL="0" rtl="0" algn="ctr">
              <a:spcBef>
                <a:spcPts val="0"/>
              </a:spcBef>
              <a:spcAft>
                <a:spcPts val="0"/>
              </a:spcAft>
              <a:buNone/>
            </a:pPr>
            <a:r>
              <a:rPr lang="en" sz="1800"/>
              <a:t>CIS 565 Final Project Milestone 3</a:t>
            </a:r>
            <a:endParaRPr sz="1800"/>
          </a:p>
        </p:txBody>
      </p:sp>
      <p:pic>
        <p:nvPicPr>
          <p:cNvPr id="56" name="Google Shape;56;p13"/>
          <p:cNvPicPr preferRelativeResize="0"/>
          <p:nvPr/>
        </p:nvPicPr>
        <p:blipFill>
          <a:blip r:embed="rId3">
            <a:alphaModFix/>
          </a:blip>
          <a:stretch>
            <a:fillRect/>
          </a:stretch>
        </p:blipFill>
        <p:spPr>
          <a:xfrm>
            <a:off x="2544300" y="1900350"/>
            <a:ext cx="4055389" cy="19882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Pose to Image Translation</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Video-to-Video Synthesis, Wang et al., Neurips 2018 </a:t>
            </a:r>
            <a:r>
              <a:rPr baseline="30000" lang="en" sz="1600"/>
              <a:t>[1]</a:t>
            </a:r>
            <a:endParaRPr sz="1600"/>
          </a:p>
          <a:p>
            <a:pPr indent="-342900" lvl="0" marL="457200" rtl="0" algn="l">
              <a:spcBef>
                <a:spcPts val="0"/>
              </a:spcBef>
              <a:spcAft>
                <a:spcPts val="0"/>
              </a:spcAft>
              <a:buSzPts val="1800"/>
              <a:buChar char="-"/>
            </a:pPr>
            <a:r>
              <a:rPr lang="en"/>
              <a:t>Plan:</a:t>
            </a:r>
            <a:endParaRPr/>
          </a:p>
          <a:p>
            <a:pPr indent="-317500" lvl="1" marL="914400" rtl="0" algn="l">
              <a:spcBef>
                <a:spcPts val="0"/>
              </a:spcBef>
              <a:spcAft>
                <a:spcPts val="0"/>
              </a:spcAft>
              <a:buSzPts val="1400"/>
              <a:buChar char="-"/>
            </a:pPr>
            <a:r>
              <a:rPr lang="en"/>
              <a:t>Collect a dataset of pose-to-video mapping</a:t>
            </a:r>
            <a:endParaRPr/>
          </a:p>
          <a:p>
            <a:pPr indent="-317500" lvl="1" marL="914400" rtl="0" algn="l">
              <a:spcBef>
                <a:spcPts val="0"/>
              </a:spcBef>
              <a:spcAft>
                <a:spcPts val="0"/>
              </a:spcAft>
              <a:buSzPts val="1400"/>
              <a:buChar char="-"/>
            </a:pPr>
            <a:r>
              <a:rPr lang="en"/>
              <a:t>Train our own model</a:t>
            </a:r>
            <a:endParaRPr/>
          </a:p>
          <a:p>
            <a:pPr indent="-317500" lvl="1" marL="914400" rtl="0" algn="l">
              <a:spcBef>
                <a:spcPts val="0"/>
              </a:spcBef>
              <a:spcAft>
                <a:spcPts val="0"/>
              </a:spcAft>
              <a:buSzPts val="1400"/>
              <a:buChar char="-"/>
            </a:pPr>
            <a:r>
              <a:rPr lang="en"/>
              <a:t>Apply using current prediction results</a:t>
            </a:r>
            <a:endParaRPr/>
          </a:p>
          <a:p>
            <a:pPr indent="-342900" lvl="0" marL="457200" rtl="0" algn="l">
              <a:spcBef>
                <a:spcPts val="0"/>
              </a:spcBef>
              <a:spcAft>
                <a:spcPts val="0"/>
              </a:spcAft>
              <a:buSzPts val="1800"/>
              <a:buChar char="-"/>
            </a:pPr>
            <a:r>
              <a:rPr lang="en"/>
              <a:t>Challenge:</a:t>
            </a:r>
            <a:endParaRPr/>
          </a:p>
          <a:p>
            <a:pPr indent="-317500" lvl="1" marL="914400" rtl="0" algn="l">
              <a:spcBef>
                <a:spcPts val="0"/>
              </a:spcBef>
              <a:spcAft>
                <a:spcPts val="0"/>
              </a:spcAft>
              <a:buSzPts val="1400"/>
              <a:buChar char="-"/>
            </a:pPr>
            <a:r>
              <a:rPr lang="en"/>
              <a:t>Need to obtain 2D pose ground truth from video, typically done through OpenPose, which struggled to work on our machine</a:t>
            </a:r>
            <a:endParaRPr/>
          </a:p>
          <a:p>
            <a:pPr indent="-317500" lvl="1" marL="914400" rtl="0" algn="l">
              <a:spcBef>
                <a:spcPts val="0"/>
              </a:spcBef>
              <a:spcAft>
                <a:spcPts val="0"/>
              </a:spcAft>
              <a:buSzPts val="1400"/>
              <a:buChar char="-"/>
            </a:pPr>
            <a:r>
              <a:rPr lang="en"/>
              <a:t>Need abundant data for a single person</a:t>
            </a:r>
            <a:endParaRPr/>
          </a:p>
        </p:txBody>
      </p:sp>
      <p:sp>
        <p:nvSpPr>
          <p:cNvPr id="63" name="Google Shape;63;p14"/>
          <p:cNvSpPr txBox="1"/>
          <p:nvPr/>
        </p:nvSpPr>
        <p:spPr>
          <a:xfrm>
            <a:off x="56250" y="4645075"/>
            <a:ext cx="9031500" cy="4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highlight>
                  <a:srgbClr val="FFFFFF"/>
                </a:highlight>
              </a:rPr>
              <a:t>[1] </a:t>
            </a:r>
            <a:r>
              <a:rPr lang="en" sz="1000">
                <a:solidFill>
                  <a:schemeClr val="dk2"/>
                </a:solidFill>
                <a:highlight>
                  <a:srgbClr val="FFFFFF"/>
                </a:highlight>
              </a:rPr>
              <a:t>Ting-Chun Wang, Ming-Yu Liu, Jun-Yan Zhu, Guilin Liu, Andrew Tao, Jan Kautz, and Bryan Catanzaro. "Video-to-Video Synthesis", in NeurIPS, 2018.</a:t>
            </a:r>
            <a:endParaRPr sz="1000">
              <a:solidFill>
                <a:schemeClr val="dk2"/>
              </a:solidFill>
            </a:endParaRPr>
          </a:p>
        </p:txBody>
      </p:sp>
      <p:pic>
        <p:nvPicPr>
          <p:cNvPr id="64" name="Google Shape;64;p14"/>
          <p:cNvPicPr preferRelativeResize="0"/>
          <p:nvPr/>
        </p:nvPicPr>
        <p:blipFill>
          <a:blip r:embed="rId3">
            <a:alphaModFix/>
          </a:blip>
          <a:stretch>
            <a:fillRect/>
          </a:stretch>
        </p:blipFill>
        <p:spPr>
          <a:xfrm>
            <a:off x="5953750" y="123700"/>
            <a:ext cx="3057800" cy="1784976"/>
          </a:xfrm>
          <a:prstGeom prst="rect">
            <a:avLst/>
          </a:prstGeom>
          <a:noFill/>
          <a:ln>
            <a:noFill/>
          </a:ln>
        </p:spPr>
      </p:pic>
      <p:sp>
        <p:nvSpPr>
          <p:cNvPr id="65" name="Google Shape;65;p14"/>
          <p:cNvSpPr txBox="1"/>
          <p:nvPr/>
        </p:nvSpPr>
        <p:spPr>
          <a:xfrm>
            <a:off x="6417050" y="1957375"/>
            <a:ext cx="2131200" cy="4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highlight>
                  <a:srgbClr val="FFFFFF"/>
                </a:highlight>
              </a:rPr>
              <a:t>[1] Demo results from paper</a:t>
            </a:r>
            <a:endParaRPr sz="10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Improve current model -- observations from dance results</a:t>
            </a:r>
            <a:endParaRPr sz="2500"/>
          </a:p>
        </p:txBody>
      </p:sp>
      <p:sp>
        <p:nvSpPr>
          <p:cNvPr id="71" name="Google Shape;71;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Observation: in comparison to real videos, the dance movements are not well articulated and very far from typical “ballet” motion</a:t>
            </a:r>
            <a:endParaRPr>
              <a:solidFill>
                <a:schemeClr val="accent1"/>
              </a:solidFill>
            </a:endParaRPr>
          </a:p>
          <a:p>
            <a:pPr indent="0" lvl="0" marL="457200" rtl="0" algn="l">
              <a:spcBef>
                <a:spcPts val="1600"/>
              </a:spcBef>
              <a:spcAft>
                <a:spcPts val="0"/>
              </a:spcAft>
              <a:buNone/>
            </a:pPr>
            <a:r>
              <a:rPr lang="en"/>
              <a:t>T</a:t>
            </a:r>
            <a:r>
              <a:rPr lang="en"/>
              <a:t>he first question we should ask is:</a:t>
            </a:r>
            <a:endParaRPr/>
          </a:p>
          <a:p>
            <a:pPr indent="0" lvl="0" marL="457200" rtl="0" algn="l">
              <a:spcBef>
                <a:spcPts val="1600"/>
              </a:spcBef>
              <a:spcAft>
                <a:spcPts val="0"/>
              </a:spcAft>
              <a:buNone/>
            </a:pPr>
            <a:r>
              <a:rPr lang="en"/>
              <a:t>→ </a:t>
            </a:r>
            <a:r>
              <a:rPr lang="en">
                <a:solidFill>
                  <a:schemeClr val="accent1"/>
                </a:solidFill>
              </a:rPr>
              <a:t>Does it even know the music is ballet?</a:t>
            </a:r>
            <a:endParaRPr>
              <a:solidFill>
                <a:schemeClr val="accent1"/>
              </a:solidFill>
            </a:endParaRPr>
          </a:p>
          <a:p>
            <a:pPr indent="0" lvl="0" marL="457200" rtl="0" algn="l">
              <a:spcBef>
                <a:spcPts val="1600"/>
              </a:spcBef>
              <a:spcAft>
                <a:spcPts val="0"/>
              </a:spcAft>
              <a:buClr>
                <a:schemeClr val="dk1"/>
              </a:buClr>
              <a:buSzPts val="1100"/>
              <a:buFont typeface="Arial"/>
              <a:buNone/>
            </a:pPr>
            <a:r>
              <a:rPr lang="en"/>
              <a:t>Then:</a:t>
            </a:r>
            <a:endParaRPr>
              <a:solidFill>
                <a:schemeClr val="accent1"/>
              </a:solidFill>
            </a:endParaRPr>
          </a:p>
          <a:p>
            <a:pPr indent="0" lvl="0" marL="457200" rtl="0" algn="l">
              <a:spcBef>
                <a:spcPts val="1600"/>
              </a:spcBef>
              <a:spcAft>
                <a:spcPts val="1600"/>
              </a:spcAft>
              <a:buClr>
                <a:schemeClr val="dk1"/>
              </a:buClr>
              <a:buSzPts val="1100"/>
              <a:buFont typeface="Arial"/>
              <a:buNone/>
            </a:pPr>
            <a:r>
              <a:rPr lang="en"/>
              <a:t>→ </a:t>
            </a:r>
            <a:r>
              <a:rPr lang="en">
                <a:solidFill>
                  <a:schemeClr val="accent1"/>
                </a:solidFill>
              </a:rPr>
              <a:t>Is it because the network has trouble memorizing the ballet movements and retrieving a suitable sequence of poses?</a:t>
            </a:r>
            <a:endParaRPr>
              <a:solidFill>
                <a:schemeClr val="accen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Evaluation on music style classification</a:t>
            </a:r>
            <a:endParaRPr sz="2500"/>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 current framework, we extract music features by running a classification task on music type: ballet, zumba, hiphop</a:t>
            </a:r>
            <a:endParaRPr/>
          </a:p>
          <a:p>
            <a:pPr indent="-317500" lvl="1" marL="914400" rtl="0" algn="l">
              <a:spcBef>
                <a:spcPts val="0"/>
              </a:spcBef>
              <a:spcAft>
                <a:spcPts val="0"/>
              </a:spcAft>
              <a:buSzPts val="1400"/>
              <a:buChar char="-"/>
            </a:pPr>
            <a:r>
              <a:rPr lang="en"/>
              <a:t>Not only does this influence how good our music features are</a:t>
            </a:r>
            <a:endParaRPr/>
          </a:p>
          <a:p>
            <a:pPr indent="-317500" lvl="1" marL="914400" rtl="0" algn="l">
              <a:spcBef>
                <a:spcPts val="0"/>
              </a:spcBef>
              <a:spcAft>
                <a:spcPts val="0"/>
              </a:spcAft>
              <a:buSzPts val="1400"/>
              <a:buChar char="-"/>
            </a:pPr>
            <a:r>
              <a:rPr lang="en"/>
              <a:t>But also which type of dance we’re generating in inference</a:t>
            </a:r>
            <a:endParaRPr/>
          </a:p>
          <a:p>
            <a:pPr indent="-342900" lvl="0" marL="457200" rtl="0" algn="l">
              <a:spcBef>
                <a:spcPts val="0"/>
              </a:spcBef>
              <a:spcAft>
                <a:spcPts val="0"/>
              </a:spcAft>
              <a:buSzPts val="1800"/>
              <a:buChar char="-"/>
            </a:pPr>
            <a:r>
              <a:rPr lang="en"/>
              <a:t>Overall accuracy: </a:t>
            </a:r>
            <a:r>
              <a:rPr b="1" lang="en">
                <a:solidFill>
                  <a:schemeClr val="accent1"/>
                </a:solidFill>
              </a:rPr>
              <a:t>73.5%</a:t>
            </a:r>
            <a:endParaRPr b="1">
              <a:solidFill>
                <a:schemeClr val="accent1"/>
              </a:solidFill>
            </a:endParaRPr>
          </a:p>
          <a:p>
            <a:pPr indent="0" lvl="0" marL="914400" rtl="0" algn="l">
              <a:spcBef>
                <a:spcPts val="1600"/>
              </a:spcBef>
              <a:spcAft>
                <a:spcPts val="1600"/>
              </a:spcAft>
              <a:buNone/>
            </a:pPr>
            <a:r>
              <a:t/>
            </a:r>
            <a:endParaRPr/>
          </a:p>
        </p:txBody>
      </p:sp>
      <p:graphicFrame>
        <p:nvGraphicFramePr>
          <p:cNvPr id="78" name="Google Shape;78;p16"/>
          <p:cNvGraphicFramePr/>
          <p:nvPr/>
        </p:nvGraphicFramePr>
        <p:xfrm>
          <a:off x="797875" y="2856150"/>
          <a:ext cx="3000000" cy="3000000"/>
        </p:xfrm>
        <a:graphic>
          <a:graphicData uri="http://schemas.openxmlformats.org/drawingml/2006/table">
            <a:tbl>
              <a:tblPr>
                <a:noFill/>
                <a:tableStyleId>{7231C1C0-2EE4-4547-9B74-8C7A9D1E24F6}</a:tableStyleId>
              </a:tblPr>
              <a:tblGrid>
                <a:gridCol w="1809750"/>
                <a:gridCol w="1809750"/>
                <a:gridCol w="1809750"/>
                <a:gridCol w="1809750"/>
              </a:tblGrid>
              <a:tr h="381000">
                <a:tc>
                  <a:txBody>
                    <a:bodyPr/>
                    <a:lstStyle/>
                    <a:p>
                      <a:pPr indent="0" lvl="0" marL="0" rtl="0" algn="ctr">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n"/>
                        <a:t>Ballet</a:t>
                      </a:r>
                      <a:endParaRPr/>
                    </a:p>
                  </a:txBody>
                  <a:tcPr marT="91425" marB="91425" marR="91425" marL="91425"/>
                </a:tc>
                <a:tc>
                  <a:txBody>
                    <a:bodyPr/>
                    <a:lstStyle/>
                    <a:p>
                      <a:pPr indent="0" lvl="0" marL="0" rtl="0" algn="ctr">
                        <a:spcBef>
                          <a:spcPts val="0"/>
                        </a:spcBef>
                        <a:spcAft>
                          <a:spcPts val="0"/>
                        </a:spcAft>
                        <a:buNone/>
                      </a:pPr>
                      <a:r>
                        <a:rPr lang="en"/>
                        <a:t>Zumba</a:t>
                      </a:r>
                      <a:endParaRPr/>
                    </a:p>
                  </a:txBody>
                  <a:tcPr marT="91425" marB="91425" marR="91425" marL="91425"/>
                </a:tc>
                <a:tc>
                  <a:txBody>
                    <a:bodyPr/>
                    <a:lstStyle/>
                    <a:p>
                      <a:pPr indent="0" lvl="0" marL="0" rtl="0" algn="ctr">
                        <a:spcBef>
                          <a:spcPts val="0"/>
                        </a:spcBef>
                        <a:spcAft>
                          <a:spcPts val="0"/>
                        </a:spcAft>
                        <a:buNone/>
                      </a:pPr>
                      <a:r>
                        <a:rPr lang="en"/>
                        <a:t>Hiphop</a:t>
                      </a:r>
                      <a:endParaRPr/>
                    </a:p>
                  </a:txBody>
                  <a:tcPr marT="91425" marB="91425" marR="91425" marL="91425"/>
                </a:tc>
              </a:tr>
              <a:tr h="381000">
                <a:tc>
                  <a:txBody>
                    <a:bodyPr/>
                    <a:lstStyle/>
                    <a:p>
                      <a:pPr indent="0" lvl="0" marL="0" rtl="0" algn="ctr">
                        <a:spcBef>
                          <a:spcPts val="0"/>
                        </a:spcBef>
                        <a:spcAft>
                          <a:spcPts val="0"/>
                        </a:spcAft>
                        <a:buNone/>
                      </a:pPr>
                      <a:r>
                        <a:rPr lang="en">
                          <a:solidFill>
                            <a:schemeClr val="dk1"/>
                          </a:solidFill>
                        </a:rPr>
                        <a:t>Accuracy</a:t>
                      </a:r>
                      <a:endParaRPr>
                        <a:solidFill>
                          <a:schemeClr val="dk1"/>
                        </a:solidFill>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accent1"/>
                          </a:solidFill>
                        </a:rPr>
                        <a:t>89.8%</a:t>
                      </a:r>
                      <a:endParaRPr b="1">
                        <a:solidFill>
                          <a:schemeClr val="accent1"/>
                        </a:solidFill>
                      </a:endParaRPr>
                    </a:p>
                  </a:txBody>
                  <a:tcPr marT="91425" marB="91425" marR="91425" marL="91425"/>
                </a:tc>
                <a:tc>
                  <a:txBody>
                    <a:bodyPr/>
                    <a:lstStyle/>
                    <a:p>
                      <a:pPr indent="0" lvl="0" marL="0" rtl="0" algn="ctr">
                        <a:spcBef>
                          <a:spcPts val="0"/>
                        </a:spcBef>
                        <a:spcAft>
                          <a:spcPts val="0"/>
                        </a:spcAft>
                        <a:buNone/>
                      </a:pPr>
                      <a:r>
                        <a:rPr b="1" lang="en">
                          <a:solidFill>
                            <a:schemeClr val="accent1"/>
                          </a:solidFill>
                        </a:rPr>
                        <a:t>71.9%</a:t>
                      </a:r>
                      <a:endParaRPr b="1">
                        <a:solidFill>
                          <a:schemeClr val="accent1"/>
                        </a:solidFill>
                      </a:endParaRPr>
                    </a:p>
                  </a:txBody>
                  <a:tcPr marT="91425" marB="91425" marR="91425" marL="91425"/>
                </a:tc>
                <a:tc>
                  <a:txBody>
                    <a:bodyPr/>
                    <a:lstStyle/>
                    <a:p>
                      <a:pPr indent="0" lvl="0" marL="0" rtl="0" algn="ctr">
                        <a:spcBef>
                          <a:spcPts val="0"/>
                        </a:spcBef>
                        <a:spcAft>
                          <a:spcPts val="0"/>
                        </a:spcAft>
                        <a:buNone/>
                      </a:pPr>
                      <a:r>
                        <a:rPr b="1" lang="en">
                          <a:solidFill>
                            <a:schemeClr val="accent1"/>
                          </a:solidFill>
                        </a:rPr>
                        <a:t>52.6%</a:t>
                      </a:r>
                      <a:endParaRPr b="1">
                        <a:solidFill>
                          <a:schemeClr val="accent1"/>
                        </a:solidFill>
                      </a:endParaRPr>
                    </a:p>
                  </a:txBody>
                  <a:tcPr marT="91425" marB="91425" marR="91425" marL="91425"/>
                </a:tc>
              </a:tr>
              <a:tr h="381000">
                <a:tc>
                  <a:txBody>
                    <a:bodyPr/>
                    <a:lstStyle/>
                    <a:p>
                      <a:pPr indent="0" lvl="0" marL="0" rtl="0" algn="ctr">
                        <a:spcBef>
                          <a:spcPts val="0"/>
                        </a:spcBef>
                        <a:spcAft>
                          <a:spcPts val="0"/>
                        </a:spcAft>
                        <a:buNone/>
                      </a:pPr>
                      <a:r>
                        <a:rPr lang="en">
                          <a:solidFill>
                            <a:schemeClr val="dk1"/>
                          </a:solidFill>
                        </a:rPr>
                        <a:t>Predicted as Ballet</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lang="en"/>
                        <a:t>4.8%</a:t>
                      </a:r>
                      <a:endParaRPr/>
                    </a:p>
                  </a:txBody>
                  <a:tcPr marT="91425" marB="91425" marR="91425" marL="91425"/>
                </a:tc>
                <a:tc>
                  <a:txBody>
                    <a:bodyPr/>
                    <a:lstStyle/>
                    <a:p>
                      <a:pPr indent="0" lvl="0" marL="0" rtl="0" algn="ctr">
                        <a:spcBef>
                          <a:spcPts val="0"/>
                        </a:spcBef>
                        <a:spcAft>
                          <a:spcPts val="0"/>
                        </a:spcAft>
                        <a:buNone/>
                      </a:pPr>
                      <a:r>
                        <a:rPr lang="en"/>
                        <a:t>36.8%</a:t>
                      </a:r>
                      <a:endParaRPr/>
                    </a:p>
                  </a:txBody>
                  <a:tcPr marT="91425" marB="91425" marR="91425" marL="91425"/>
                </a:tc>
              </a:tr>
              <a:tr h="381000">
                <a:tc>
                  <a:txBody>
                    <a:bodyPr/>
                    <a:lstStyle/>
                    <a:p>
                      <a:pPr indent="0" lvl="0" marL="0" rtl="0" algn="ctr">
                        <a:spcBef>
                          <a:spcPts val="0"/>
                        </a:spcBef>
                        <a:spcAft>
                          <a:spcPts val="0"/>
                        </a:spcAft>
                        <a:buNone/>
                      </a:pPr>
                      <a:r>
                        <a:rPr lang="en">
                          <a:solidFill>
                            <a:schemeClr val="dk1"/>
                          </a:solidFill>
                        </a:rPr>
                        <a:t>Predicted as Zumba</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4.3%</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lang="en"/>
                        <a:t>--</a:t>
                      </a:r>
                      <a:endParaRPr/>
                    </a:p>
                  </a:txBody>
                  <a:tcPr marT="91425" marB="91425" marR="91425" marL="91425"/>
                </a:tc>
                <a:tc>
                  <a:txBody>
                    <a:bodyPr/>
                    <a:lstStyle/>
                    <a:p>
                      <a:pPr indent="0" lvl="0" marL="0" rtl="0" algn="ctr">
                        <a:spcBef>
                          <a:spcPts val="0"/>
                        </a:spcBef>
                        <a:spcAft>
                          <a:spcPts val="0"/>
                        </a:spcAft>
                        <a:buNone/>
                      </a:pPr>
                      <a:r>
                        <a:rPr lang="en"/>
                        <a:t>10.4%</a:t>
                      </a:r>
                      <a:endParaRPr/>
                    </a:p>
                  </a:txBody>
                  <a:tcPr marT="91425" marB="91425" marR="91425" marL="91425"/>
                </a:tc>
              </a:tr>
              <a:tr h="381000">
                <a:tc>
                  <a:txBody>
                    <a:bodyPr/>
                    <a:lstStyle/>
                    <a:p>
                      <a:pPr indent="0" lvl="0" marL="0" rtl="0" algn="ctr">
                        <a:spcBef>
                          <a:spcPts val="0"/>
                        </a:spcBef>
                        <a:spcAft>
                          <a:spcPts val="0"/>
                        </a:spcAft>
                        <a:buNone/>
                      </a:pPr>
                      <a:r>
                        <a:rPr lang="en">
                          <a:solidFill>
                            <a:schemeClr val="dk1"/>
                          </a:solidFill>
                        </a:rPr>
                        <a:t>Predicted as Hiphop</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5.8%</a:t>
                      </a:r>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lang="en"/>
                        <a:t>23.2%</a:t>
                      </a:r>
                      <a:endParaRPr/>
                    </a:p>
                  </a:txBody>
                  <a:tcPr marT="91425" marB="91425" marR="91425" marL="91425"/>
                </a:tc>
                <a:tc>
                  <a:txBody>
                    <a:bodyPr/>
                    <a:lstStyle/>
                    <a:p>
                      <a:pPr indent="0" lvl="0" marL="0" rtl="0" algn="ctr">
                        <a:spcBef>
                          <a:spcPts val="0"/>
                        </a:spcBef>
                        <a:spcAft>
                          <a:spcPts val="0"/>
                        </a:spcAft>
                        <a:buNone/>
                      </a:pPr>
                      <a:r>
                        <a:rPr lang="en"/>
                        <a:t>--</a:t>
                      </a:r>
                      <a:endParaRPr/>
                    </a:p>
                  </a:txBody>
                  <a:tcPr marT="91425" marB="91425" marR="91425" marL="91425"/>
                </a:tc>
              </a:tr>
            </a:tbl>
          </a:graphicData>
        </a:graphic>
      </p:graphicFrame>
      <p:sp>
        <p:nvSpPr>
          <p:cNvPr id="79" name="Google Shape;79;p16"/>
          <p:cNvSpPr/>
          <p:nvPr/>
        </p:nvSpPr>
        <p:spPr>
          <a:xfrm>
            <a:off x="6807550" y="3644749"/>
            <a:ext cx="666792" cy="360828"/>
          </a:xfrm>
          <a:prstGeom prst="cloud">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6"/>
          <p:cNvSpPr/>
          <p:nvPr/>
        </p:nvSpPr>
        <p:spPr>
          <a:xfrm>
            <a:off x="4978750" y="4482949"/>
            <a:ext cx="666792" cy="360828"/>
          </a:xfrm>
          <a:prstGeom prst="cloud">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6"/>
          <p:cNvSpPr txBox="1"/>
          <p:nvPr/>
        </p:nvSpPr>
        <p:spPr>
          <a:xfrm>
            <a:off x="5640950" y="4482950"/>
            <a:ext cx="3000000" cy="30000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1600"/>
              </a:spcAft>
              <a:buNone/>
            </a:pPr>
            <a:r>
              <a:rPr b="1" lang="en" sz="1800">
                <a:solidFill>
                  <a:srgbClr val="0000FF"/>
                </a:solidFill>
              </a:rPr>
              <a:t>Frequent mistakes!</a:t>
            </a:r>
            <a:endParaRPr>
              <a:solidFill>
                <a:srgbClr val="0000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Evaluation on the impact of initial pose</a:t>
            </a:r>
            <a:endParaRPr sz="2500"/>
          </a:p>
        </p:txBody>
      </p:sp>
      <p:sp>
        <p:nvSpPr>
          <p:cNvPr id="87" name="Google Shape;87;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 current framework, there is a specific network that learns the initial pose of every dance segment</a:t>
            </a:r>
            <a:endParaRPr/>
          </a:p>
          <a:p>
            <a:pPr indent="457200" lvl="0" marL="0" rtl="0" algn="l">
              <a:spcBef>
                <a:spcPts val="1600"/>
              </a:spcBef>
              <a:spcAft>
                <a:spcPts val="0"/>
              </a:spcAft>
              <a:buNone/>
            </a:pPr>
            <a:r>
              <a:rPr lang="en"/>
              <a:t>→ </a:t>
            </a:r>
            <a:r>
              <a:rPr lang="en" sz="1500"/>
              <a:t>Wish to see how results vary if we sample from a Gaussian distribution as our initial pose</a:t>
            </a:r>
            <a:endParaRPr sz="1500"/>
          </a:p>
          <a:p>
            <a:pPr indent="457200" lvl="0" marL="0" rtl="0" algn="l">
              <a:spcBef>
                <a:spcPts val="1600"/>
              </a:spcBef>
              <a:spcAft>
                <a:spcPts val="0"/>
              </a:spcAft>
              <a:buNone/>
            </a:pPr>
            <a:r>
              <a:rPr lang="en" sz="1500"/>
              <a:t>Inste</a:t>
            </a:r>
            <a:r>
              <a:rPr lang="en" sz="1500"/>
              <a:t>ad from all zeros</a:t>
            </a:r>
            <a:endParaRPr sz="1500"/>
          </a:p>
          <a:p>
            <a:pPr indent="0" lvl="0" marL="914400" rtl="0" algn="l">
              <a:spcBef>
                <a:spcPts val="1600"/>
              </a:spcBef>
              <a:spcAft>
                <a:spcPts val="1600"/>
              </a:spcAft>
              <a:buNone/>
            </a:pPr>
            <a:r>
              <a:t/>
            </a:r>
            <a:endParaRPr/>
          </a:p>
        </p:txBody>
      </p:sp>
      <p:pic>
        <p:nvPicPr>
          <p:cNvPr id="88" name="Google Shape;88;p17"/>
          <p:cNvPicPr preferRelativeResize="0"/>
          <p:nvPr/>
        </p:nvPicPr>
        <p:blipFill>
          <a:blip r:embed="rId3">
            <a:alphaModFix/>
          </a:blip>
          <a:stretch>
            <a:fillRect/>
          </a:stretch>
        </p:blipFill>
        <p:spPr>
          <a:xfrm>
            <a:off x="2059100" y="3280825"/>
            <a:ext cx="2502100" cy="1281075"/>
          </a:xfrm>
          <a:prstGeom prst="rect">
            <a:avLst/>
          </a:prstGeom>
          <a:noFill/>
          <a:ln>
            <a:noFill/>
          </a:ln>
        </p:spPr>
      </p:pic>
      <p:pic>
        <p:nvPicPr>
          <p:cNvPr id="89" name="Google Shape;89;p17"/>
          <p:cNvPicPr preferRelativeResize="0"/>
          <p:nvPr/>
        </p:nvPicPr>
        <p:blipFill>
          <a:blip r:embed="rId4">
            <a:alphaModFix/>
          </a:blip>
          <a:stretch>
            <a:fillRect/>
          </a:stretch>
        </p:blipFill>
        <p:spPr>
          <a:xfrm>
            <a:off x="4191000" y="3280825"/>
            <a:ext cx="2502100" cy="1281075"/>
          </a:xfrm>
          <a:prstGeom prst="rect">
            <a:avLst/>
          </a:prstGeom>
          <a:noFill/>
          <a:ln>
            <a:noFill/>
          </a:ln>
        </p:spPr>
      </p:pic>
      <p:pic>
        <p:nvPicPr>
          <p:cNvPr id="90" name="Google Shape;90;p17"/>
          <p:cNvPicPr preferRelativeResize="0"/>
          <p:nvPr/>
        </p:nvPicPr>
        <p:blipFill>
          <a:blip r:embed="rId5">
            <a:alphaModFix/>
          </a:blip>
          <a:stretch>
            <a:fillRect/>
          </a:stretch>
        </p:blipFill>
        <p:spPr>
          <a:xfrm>
            <a:off x="6489500" y="3280825"/>
            <a:ext cx="2502100" cy="1281075"/>
          </a:xfrm>
          <a:prstGeom prst="rect">
            <a:avLst/>
          </a:prstGeom>
          <a:noFill/>
          <a:ln>
            <a:noFill/>
          </a:ln>
        </p:spPr>
      </p:pic>
      <p:pic>
        <p:nvPicPr>
          <p:cNvPr id="91" name="Google Shape;91;p17"/>
          <p:cNvPicPr preferRelativeResize="0"/>
          <p:nvPr/>
        </p:nvPicPr>
        <p:blipFill>
          <a:blip r:embed="rId6">
            <a:alphaModFix/>
          </a:blip>
          <a:stretch>
            <a:fillRect/>
          </a:stretch>
        </p:blipFill>
        <p:spPr>
          <a:xfrm>
            <a:off x="-108000" y="3280825"/>
            <a:ext cx="2502100" cy="1281075"/>
          </a:xfrm>
          <a:prstGeom prst="rect">
            <a:avLst/>
          </a:prstGeom>
          <a:noFill/>
          <a:ln>
            <a:noFill/>
          </a:ln>
        </p:spPr>
      </p:pic>
      <p:sp>
        <p:nvSpPr>
          <p:cNvPr id="92" name="Google Shape;92;p17"/>
          <p:cNvSpPr txBox="1"/>
          <p:nvPr/>
        </p:nvSpPr>
        <p:spPr>
          <a:xfrm>
            <a:off x="311700" y="4561900"/>
            <a:ext cx="8520600" cy="6627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1600"/>
              </a:spcAft>
              <a:buNone/>
            </a:pPr>
            <a:r>
              <a:rPr lang="en" sz="1300">
                <a:solidFill>
                  <a:schemeClr val="accent1"/>
                </a:solidFill>
              </a:rPr>
              <a:t>Dance generation from the same hiphop music, but four different initial pose (the frames are aligned)</a:t>
            </a:r>
            <a:endParaRPr sz="1200">
              <a:solidFill>
                <a:schemeClr val="accen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Improve current model -- Ablation studies</a:t>
            </a:r>
            <a:endParaRPr/>
          </a:p>
        </p:txBody>
      </p:sp>
      <p:sp>
        <p:nvSpPr>
          <p:cNvPr id="98" name="Google Shape;98;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 convoluted framework that resembles a blackbox -- we don’t really understand what’s going on</a:t>
            </a:r>
            <a:endParaRPr/>
          </a:p>
          <a:p>
            <a:pPr indent="-342900" lvl="0" marL="457200" rtl="0" algn="l">
              <a:spcBef>
                <a:spcPts val="0"/>
              </a:spcBef>
              <a:spcAft>
                <a:spcPts val="0"/>
              </a:spcAft>
              <a:buSzPts val="1800"/>
              <a:buChar char="-"/>
            </a:pPr>
            <a:r>
              <a:rPr lang="en"/>
              <a:t>Lack of ablation studies from the original paper</a:t>
            </a:r>
            <a:endParaRPr/>
          </a:p>
          <a:p>
            <a:pPr indent="-342900" lvl="0" marL="457200" rtl="0" algn="l">
              <a:spcBef>
                <a:spcPts val="0"/>
              </a:spcBef>
              <a:spcAft>
                <a:spcPts val="0"/>
              </a:spcAft>
              <a:buSzPts val="1800"/>
              <a:buChar char="-"/>
            </a:pPr>
            <a:r>
              <a:rPr lang="en"/>
              <a:t>Need to answer the following questions:</a:t>
            </a:r>
            <a:endParaRPr/>
          </a:p>
          <a:p>
            <a:pPr indent="0" lvl="0" marL="914400" rtl="0" algn="l">
              <a:spcBef>
                <a:spcPts val="1600"/>
              </a:spcBef>
              <a:spcAft>
                <a:spcPts val="0"/>
              </a:spcAft>
              <a:buNone/>
            </a:pPr>
            <a:r>
              <a:rPr lang="en"/>
              <a:t>→ </a:t>
            </a:r>
            <a:r>
              <a:rPr lang="en">
                <a:solidFill>
                  <a:schemeClr val="accent1"/>
                </a:solidFill>
              </a:rPr>
              <a:t>Which part of our current framework works and which doesn’t?</a:t>
            </a:r>
            <a:endParaRPr>
              <a:solidFill>
                <a:schemeClr val="accent1"/>
              </a:solidFill>
            </a:endParaRPr>
          </a:p>
          <a:p>
            <a:pPr indent="0" lvl="0" marL="914400" rtl="0" algn="l">
              <a:spcBef>
                <a:spcPts val="1600"/>
              </a:spcBef>
              <a:spcAft>
                <a:spcPts val="1600"/>
              </a:spcAft>
              <a:buNone/>
            </a:pPr>
            <a:r>
              <a:rPr lang="en"/>
              <a:t>→ </a:t>
            </a:r>
            <a:r>
              <a:rPr lang="en">
                <a:solidFill>
                  <a:schemeClr val="accent1"/>
                </a:solidFill>
              </a:rPr>
              <a:t>Are they doing what we expect them to do?</a:t>
            </a:r>
            <a:endParaRPr>
              <a:solidFill>
                <a:schemeClr val="accen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Ablation Studies Design</a:t>
            </a:r>
            <a:endParaRPr/>
          </a:p>
        </p:txBody>
      </p:sp>
      <p:grpSp>
        <p:nvGrpSpPr>
          <p:cNvPr id="104" name="Google Shape;104;p19"/>
          <p:cNvGrpSpPr/>
          <p:nvPr/>
        </p:nvGrpSpPr>
        <p:grpSpPr>
          <a:xfrm>
            <a:off x="5723900" y="1164825"/>
            <a:ext cx="3364200" cy="3266125"/>
            <a:chOff x="770900" y="1164825"/>
            <a:chExt cx="3364200" cy="3266125"/>
          </a:xfrm>
        </p:grpSpPr>
        <p:sp>
          <p:nvSpPr>
            <p:cNvPr id="105" name="Google Shape;105;p19"/>
            <p:cNvSpPr txBox="1"/>
            <p:nvPr/>
          </p:nvSpPr>
          <p:spPr>
            <a:xfrm>
              <a:off x="770900" y="1164825"/>
              <a:ext cx="3364200" cy="21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accent1"/>
                  </a:solidFill>
                </a:rPr>
                <a:t>(1)</a:t>
              </a:r>
              <a:r>
                <a:rPr lang="en" sz="1500">
                  <a:solidFill>
                    <a:schemeClr val="dk2"/>
                  </a:solidFill>
                </a:rPr>
                <a:t> Alignment of latent dance codes</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None/>
              </a:pPr>
              <a:r>
                <a:rPr b="1" lang="en" sz="1500">
                  <a:solidFill>
                    <a:schemeClr val="accent1"/>
                  </a:solidFill>
                </a:rPr>
                <a:t>(2) </a:t>
              </a:r>
              <a:r>
                <a:rPr lang="en" sz="1500">
                  <a:solidFill>
                    <a:schemeClr val="dk2"/>
                  </a:solidFill>
                </a:rPr>
                <a:t>Alignment between music style and dance style</a:t>
              </a:r>
              <a:endParaRPr sz="1500">
                <a:solidFill>
                  <a:schemeClr val="dk2"/>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None/>
              </a:pPr>
              <a:r>
                <a:rPr b="1" lang="en" sz="1500">
                  <a:solidFill>
                    <a:schemeClr val="accent1"/>
                  </a:solidFill>
                </a:rPr>
                <a:t>(3)</a:t>
              </a:r>
              <a:r>
                <a:rPr lang="en" sz="1500">
                  <a:solidFill>
                    <a:schemeClr val="dk2"/>
                  </a:solidFill>
                </a:rPr>
                <a:t> Alignment of latent movement sequences</a:t>
              </a:r>
              <a:endParaRPr sz="1500">
                <a:solidFill>
                  <a:schemeClr val="dk2"/>
                </a:solidFill>
              </a:endParaRPr>
            </a:p>
          </p:txBody>
        </p:sp>
        <p:sp>
          <p:nvSpPr>
            <p:cNvPr id="106" name="Google Shape;106;p19"/>
            <p:cNvSpPr txBox="1"/>
            <p:nvPr/>
          </p:nvSpPr>
          <p:spPr>
            <a:xfrm>
              <a:off x="770900" y="3355150"/>
              <a:ext cx="3207900" cy="107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rPr>
                <a:t>We want to try removing each of the constraints in these alignments to see which alignment contributes most to the performance and whether any of them is unnecessary.</a:t>
              </a:r>
              <a:endParaRPr sz="1500">
                <a:solidFill>
                  <a:schemeClr val="dk2"/>
                </a:solidFill>
              </a:endParaRPr>
            </a:p>
          </p:txBody>
        </p:sp>
      </p:grpSp>
      <p:grpSp>
        <p:nvGrpSpPr>
          <p:cNvPr id="107" name="Google Shape;107;p19"/>
          <p:cNvGrpSpPr/>
          <p:nvPr/>
        </p:nvGrpSpPr>
        <p:grpSpPr>
          <a:xfrm>
            <a:off x="235403" y="1232642"/>
            <a:ext cx="5372799" cy="3503077"/>
            <a:chOff x="3447977" y="1164814"/>
            <a:chExt cx="5512825" cy="3570925"/>
          </a:xfrm>
        </p:grpSpPr>
        <p:pic>
          <p:nvPicPr>
            <p:cNvPr id="108" name="Google Shape;108;p19"/>
            <p:cNvPicPr preferRelativeResize="0"/>
            <p:nvPr/>
          </p:nvPicPr>
          <p:blipFill>
            <a:blip r:embed="rId3">
              <a:alphaModFix/>
            </a:blip>
            <a:stretch>
              <a:fillRect/>
            </a:stretch>
          </p:blipFill>
          <p:spPr>
            <a:xfrm>
              <a:off x="3447977" y="1164814"/>
              <a:ext cx="5512825" cy="3570925"/>
            </a:xfrm>
            <a:prstGeom prst="rect">
              <a:avLst/>
            </a:prstGeom>
            <a:noFill/>
            <a:ln>
              <a:noFill/>
            </a:ln>
          </p:spPr>
        </p:pic>
        <p:sp>
          <p:nvSpPr>
            <p:cNvPr id="109" name="Google Shape;109;p19"/>
            <p:cNvSpPr txBox="1"/>
            <p:nvPr/>
          </p:nvSpPr>
          <p:spPr>
            <a:xfrm>
              <a:off x="5632075" y="2740201"/>
              <a:ext cx="419100" cy="408000"/>
            </a:xfrm>
            <a:prstGeom prst="rect">
              <a:avLst/>
            </a:prstGeom>
            <a:noFill/>
            <a:ln cap="flat" cmpd="sng" w="2857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rPr>
                <a:t>(1)</a:t>
              </a:r>
              <a:endParaRPr b="1">
                <a:solidFill>
                  <a:schemeClr val="accent1"/>
                </a:solidFill>
              </a:endParaRPr>
            </a:p>
          </p:txBody>
        </p:sp>
        <p:sp>
          <p:nvSpPr>
            <p:cNvPr id="110" name="Google Shape;110;p19"/>
            <p:cNvSpPr txBox="1"/>
            <p:nvPr/>
          </p:nvSpPr>
          <p:spPr>
            <a:xfrm>
              <a:off x="7003675" y="2738725"/>
              <a:ext cx="419100" cy="408000"/>
            </a:xfrm>
            <a:prstGeom prst="rect">
              <a:avLst/>
            </a:prstGeom>
            <a:noFill/>
            <a:ln cap="flat" cmpd="sng" w="2857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rPr>
                <a:t>(2)</a:t>
              </a:r>
              <a:endParaRPr b="1">
                <a:solidFill>
                  <a:schemeClr val="accent1"/>
                </a:solidFill>
              </a:endParaRPr>
            </a:p>
          </p:txBody>
        </p:sp>
        <p:sp>
          <p:nvSpPr>
            <p:cNvPr id="111" name="Google Shape;111;p19"/>
            <p:cNvSpPr txBox="1"/>
            <p:nvPr/>
          </p:nvSpPr>
          <p:spPr>
            <a:xfrm>
              <a:off x="8101850" y="2738725"/>
              <a:ext cx="419100" cy="408000"/>
            </a:xfrm>
            <a:prstGeom prst="rect">
              <a:avLst/>
            </a:prstGeom>
            <a:noFill/>
            <a:ln cap="flat" cmpd="sng" w="28575">
              <a:solidFill>
                <a:srgbClr val="FF99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rPr>
                <a:t>(3)</a:t>
              </a:r>
              <a:endParaRPr b="1">
                <a:solidFill>
                  <a:schemeClr val="accent1"/>
                </a:solidFill>
              </a:endParaRPr>
            </a:p>
          </p:txBody>
        </p:sp>
      </p:grpSp>
      <p:pic>
        <p:nvPicPr>
          <p:cNvPr id="112" name="Google Shape;112;p19"/>
          <p:cNvPicPr preferRelativeResize="0"/>
          <p:nvPr/>
        </p:nvPicPr>
        <p:blipFill>
          <a:blip r:embed="rId4">
            <a:alphaModFix/>
          </a:blip>
          <a:stretch>
            <a:fillRect/>
          </a:stretch>
        </p:blipFill>
        <p:spPr>
          <a:xfrm>
            <a:off x="4964200" y="285050"/>
            <a:ext cx="3561825" cy="481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Ablation Studies Result -- Music Style Regression</a:t>
            </a:r>
            <a:endParaRPr/>
          </a:p>
        </p:txBody>
      </p:sp>
      <p:pic>
        <p:nvPicPr>
          <p:cNvPr id="118" name="Google Shape;118;p20"/>
          <p:cNvPicPr preferRelativeResize="0"/>
          <p:nvPr/>
        </p:nvPicPr>
        <p:blipFill>
          <a:blip r:embed="rId3">
            <a:alphaModFix/>
          </a:blip>
          <a:stretch>
            <a:fillRect/>
          </a:stretch>
        </p:blipFill>
        <p:spPr>
          <a:xfrm>
            <a:off x="4476400" y="1170125"/>
            <a:ext cx="4762500" cy="2438400"/>
          </a:xfrm>
          <a:prstGeom prst="rect">
            <a:avLst/>
          </a:prstGeom>
          <a:noFill/>
          <a:ln>
            <a:noFill/>
          </a:ln>
        </p:spPr>
      </p:pic>
      <p:sp>
        <p:nvSpPr>
          <p:cNvPr id="119" name="Google Shape;119;p20"/>
          <p:cNvSpPr txBox="1"/>
          <p:nvPr/>
        </p:nvSpPr>
        <p:spPr>
          <a:xfrm>
            <a:off x="253400" y="3888575"/>
            <a:ext cx="4134900" cy="30000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1600"/>
              </a:spcAft>
              <a:buNone/>
            </a:pPr>
            <a:r>
              <a:rPr lang="en">
                <a:solidFill>
                  <a:schemeClr val="dk2"/>
                </a:solidFill>
              </a:rPr>
              <a:t>Ablation (without music style and dance style alignment) - Ballet</a:t>
            </a:r>
            <a:endParaRPr>
              <a:solidFill>
                <a:schemeClr val="dk2"/>
              </a:solidFill>
            </a:endParaRPr>
          </a:p>
        </p:txBody>
      </p:sp>
      <p:sp>
        <p:nvSpPr>
          <p:cNvPr id="120" name="Google Shape;120;p20"/>
          <p:cNvSpPr txBox="1"/>
          <p:nvPr/>
        </p:nvSpPr>
        <p:spPr>
          <a:xfrm>
            <a:off x="5202400" y="3888575"/>
            <a:ext cx="3643500" cy="30000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1600"/>
              </a:spcAft>
              <a:buNone/>
            </a:pPr>
            <a:r>
              <a:rPr lang="en">
                <a:solidFill>
                  <a:schemeClr val="dk2"/>
                </a:solidFill>
              </a:rPr>
              <a:t>Comparison (original model) - Ballet</a:t>
            </a:r>
            <a:endParaRPr>
              <a:solidFill>
                <a:schemeClr val="dk2"/>
              </a:solidFill>
            </a:endParaRPr>
          </a:p>
        </p:txBody>
      </p:sp>
      <p:pic>
        <p:nvPicPr>
          <p:cNvPr id="121" name="Google Shape;121;p20"/>
          <p:cNvPicPr preferRelativeResize="0"/>
          <p:nvPr/>
        </p:nvPicPr>
        <p:blipFill>
          <a:blip r:embed="rId4">
            <a:alphaModFix/>
          </a:blip>
          <a:stretch>
            <a:fillRect/>
          </a:stretch>
        </p:blipFill>
        <p:spPr>
          <a:xfrm>
            <a:off x="-613150" y="1170125"/>
            <a:ext cx="4762500" cy="2438400"/>
          </a:xfrm>
          <a:prstGeom prst="rect">
            <a:avLst/>
          </a:prstGeom>
          <a:noFill/>
          <a:ln>
            <a:noFill/>
          </a:ln>
        </p:spPr>
      </p:pic>
      <p:sp>
        <p:nvSpPr>
          <p:cNvPr id="122" name="Google Shape;122;p20"/>
          <p:cNvSpPr txBox="1"/>
          <p:nvPr/>
        </p:nvSpPr>
        <p:spPr>
          <a:xfrm>
            <a:off x="3065450" y="1845000"/>
            <a:ext cx="3111600" cy="30000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b="1" lang="en">
                <a:solidFill>
                  <a:schemeClr val="accent1"/>
                </a:solidFill>
              </a:rPr>
              <a:t>Conclusion: </a:t>
            </a:r>
            <a:endParaRPr b="1">
              <a:solidFill>
                <a:schemeClr val="accent1"/>
              </a:solidFill>
            </a:endParaRPr>
          </a:p>
          <a:p>
            <a:pPr indent="0" lvl="0" marL="457200" rtl="0" algn="l">
              <a:lnSpc>
                <a:spcPct val="115000"/>
              </a:lnSpc>
              <a:spcBef>
                <a:spcPts val="1600"/>
              </a:spcBef>
              <a:spcAft>
                <a:spcPts val="1600"/>
              </a:spcAft>
              <a:buNone/>
            </a:pPr>
            <a:r>
              <a:rPr b="1" lang="en">
                <a:solidFill>
                  <a:schemeClr val="accent1"/>
                </a:solidFill>
              </a:rPr>
              <a:t>Style understanding is the current bottleneck, which is very unexpected from a state-of-the-art method</a:t>
            </a:r>
            <a:endParaRPr b="1">
              <a:solidFill>
                <a:schemeClr val="accen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